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87" r:id="rId10"/>
    <p:sldId id="288" r:id="rId11"/>
    <p:sldId id="289" r:id="rId12"/>
    <p:sldId id="265" r:id="rId13"/>
    <p:sldId id="266" r:id="rId14"/>
    <p:sldId id="272" r:id="rId15"/>
    <p:sldId id="285" r:id="rId16"/>
    <p:sldId id="286" r:id="rId17"/>
    <p:sldId id="29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11/10/2017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11/10/2017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11/10/2017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11/10/2017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C5A-42BF-4A5F-BBDE-7697B6E5BAA3}"/>
              </a:ext>
            </a:extLst>
          </p:cNvPr>
          <p:cNvSpPr>
            <a:spLocks noGrp="1"/>
          </p:cNvSpPr>
          <p:nvPr>
            <p:ph type="ctrTitle"/>
          </p:nvPr>
        </p:nvSpPr>
        <p:spPr>
          <a:xfrm>
            <a:off x="106532" y="-887027"/>
            <a:ext cx="10761849" cy="3329581"/>
          </a:xfrm>
        </p:spPr>
        <p:txBody>
          <a:bodyPr/>
          <a:lstStyle/>
          <a:p>
            <a:pPr algn="ctr"/>
            <a:r>
              <a:rPr lang="en-IN" sz="4800" dirty="0"/>
              <a:t>CAD/CAM PROJECT</a:t>
            </a:r>
            <a:br>
              <a:rPr lang="en-IN" sz="4800" dirty="0"/>
            </a:br>
            <a:r>
              <a:rPr lang="en-IN" sz="4800" dirty="0"/>
              <a:t>WATER COOLER</a:t>
            </a:r>
          </a:p>
        </p:txBody>
      </p:sp>
      <p:sp>
        <p:nvSpPr>
          <p:cNvPr id="3" name="Subtitle 2">
            <a:extLst>
              <a:ext uri="{FF2B5EF4-FFF2-40B4-BE49-F238E27FC236}">
                <a16:creationId xmlns:a16="http://schemas.microsoft.com/office/drawing/2014/main" id="{ED636C27-5B46-446D-BC14-9DACF608EAE6}"/>
              </a:ext>
            </a:extLst>
          </p:cNvPr>
          <p:cNvSpPr>
            <a:spLocks noGrp="1"/>
          </p:cNvSpPr>
          <p:nvPr>
            <p:ph type="subTitle" idx="1"/>
          </p:nvPr>
        </p:nvSpPr>
        <p:spPr>
          <a:xfrm>
            <a:off x="3196819" y="4616389"/>
            <a:ext cx="8825658" cy="2052221"/>
          </a:xfrm>
        </p:spPr>
        <p:txBody>
          <a:bodyPr>
            <a:normAutofit lnSpcReduction="10000"/>
          </a:bodyPr>
          <a:lstStyle/>
          <a:p>
            <a:endParaRPr lang="en-IN" dirty="0"/>
          </a:p>
          <a:p>
            <a:r>
              <a:rPr lang="en-IN" dirty="0"/>
              <a:t>                                                               </a:t>
            </a:r>
            <a:r>
              <a:rPr lang="en-IN" dirty="0" err="1"/>
              <a:t>Harikrishnan.A</a:t>
            </a:r>
            <a:r>
              <a:rPr lang="en-IN" dirty="0"/>
              <a:t> (1510110148)</a:t>
            </a:r>
          </a:p>
          <a:p>
            <a:r>
              <a:rPr lang="en-IN" dirty="0"/>
              <a:t>                                                             Hasan </a:t>
            </a:r>
            <a:r>
              <a:rPr lang="en-IN" dirty="0" err="1"/>
              <a:t>Fayaz.s.m</a:t>
            </a:r>
            <a:r>
              <a:rPr lang="en-IN" dirty="0"/>
              <a:t> (1510110316)</a:t>
            </a:r>
          </a:p>
          <a:p>
            <a:r>
              <a:rPr lang="en-IN" dirty="0"/>
              <a:t>                                                                    Raghav </a:t>
            </a:r>
            <a:r>
              <a:rPr lang="en-IN" dirty="0" err="1"/>
              <a:t>Puri</a:t>
            </a:r>
            <a:r>
              <a:rPr lang="en-IN" dirty="0"/>
              <a:t> (1510110294)</a:t>
            </a:r>
          </a:p>
          <a:p>
            <a:r>
              <a:rPr lang="en-IN" dirty="0"/>
              <a:t>                                          Mohammed </a:t>
            </a:r>
            <a:r>
              <a:rPr lang="en-IN" dirty="0" err="1"/>
              <a:t>azharudeen.f</a:t>
            </a:r>
            <a:r>
              <a:rPr lang="en-IN" dirty="0"/>
              <a:t> (1510110486)</a:t>
            </a:r>
          </a:p>
        </p:txBody>
      </p:sp>
    </p:spTree>
    <p:extLst>
      <p:ext uri="{BB962C8B-B14F-4D97-AF65-F5344CB8AC3E}">
        <p14:creationId xmlns:p14="http://schemas.microsoft.com/office/powerpoint/2010/main" val="36453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55BB-A477-4D99-87E8-F6CD5C5BD405}"/>
              </a:ext>
            </a:extLst>
          </p:cNvPr>
          <p:cNvSpPr>
            <a:spLocks noGrp="1"/>
          </p:cNvSpPr>
          <p:nvPr>
            <p:ph type="title"/>
          </p:nvPr>
        </p:nvSpPr>
        <p:spPr>
          <a:xfrm>
            <a:off x="575090" y="319553"/>
            <a:ext cx="9404723" cy="1400530"/>
          </a:xfrm>
        </p:spPr>
        <p:txBody>
          <a:bodyPr/>
          <a:lstStyle/>
          <a:p>
            <a:r>
              <a:rPr lang="en-IN" dirty="0"/>
              <a:t>Thermostat</a:t>
            </a:r>
          </a:p>
        </p:txBody>
      </p:sp>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85598" y="1626789"/>
            <a:ext cx="9014524" cy="5737237"/>
          </a:xfrm>
        </p:spPr>
        <p:txBody>
          <a:bodyPr>
            <a:normAutofit/>
          </a:bodyPr>
          <a:lstStyle/>
          <a:p>
            <a:r>
              <a:rPr lang="en-IN" dirty="0"/>
              <a:t>A thermostat is a component which senses the temperature of a system so that the system's temperature is maintained near a desired </a:t>
            </a:r>
            <a:r>
              <a:rPr lang="en-IN" i="1" dirty="0"/>
              <a:t>setpoint</a:t>
            </a:r>
            <a:r>
              <a:rPr lang="en-IN" dirty="0"/>
              <a:t>.</a:t>
            </a:r>
          </a:p>
          <a:p>
            <a:r>
              <a:rPr lang="en-IN" dirty="0"/>
              <a:t>A thermostat simply switches the heating system on and off as necessary.</a:t>
            </a:r>
          </a:p>
          <a:p>
            <a:r>
              <a:rPr lang="en-IN" dirty="0"/>
              <a:t> It works by sensing the air temperature, switching on the heating when the air temperature falls below the thermostat setting, and switching it off once this set temperature has been reached.</a:t>
            </a:r>
          </a:p>
          <a:p>
            <a:pPr algn="just"/>
            <a:endParaRPr lang="en-IN" dirty="0"/>
          </a:p>
          <a:p>
            <a:pPr algn="just"/>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r>
              <a:rPr lang="en-IN" dirty="0"/>
              <a:t>                </a:t>
            </a:r>
          </a:p>
        </p:txBody>
      </p:sp>
    </p:spTree>
    <p:extLst>
      <p:ext uri="{BB962C8B-B14F-4D97-AF65-F5344CB8AC3E}">
        <p14:creationId xmlns:p14="http://schemas.microsoft.com/office/powerpoint/2010/main" val="368424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32332" y="1120763"/>
            <a:ext cx="9014524" cy="5737237"/>
          </a:xfrm>
        </p:spPr>
        <p:txBody>
          <a:bodyPr>
            <a:normAutofit/>
          </a:bodyPr>
          <a:lstStyle/>
          <a:p>
            <a:r>
              <a:rPr lang="en-IN" dirty="0"/>
              <a:t>A thermostat can often be the main control unit for a heating or cooling system, in applications ranging from ambient air control, to such as automotive coolant control, but is also used in many other applications</a:t>
            </a:r>
          </a:p>
          <a:p>
            <a:r>
              <a:rPr lang="en-IN" dirty="0"/>
              <a:t>A thermostat exerts control by switching heating or cooling devices on or off, or by regulating the flow of a heat transfer fluid as needed, to maintain the correct temperature. Thermostats are used in any device or system that heats or cools to a set-point temperature.</a:t>
            </a:r>
          </a:p>
          <a:p>
            <a:pPr algn="just"/>
            <a:endParaRPr lang="en-IN" dirty="0"/>
          </a:p>
          <a:p>
            <a:pPr algn="just"/>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r>
              <a:rPr lang="en-IN" dirty="0"/>
              <a:t>                </a:t>
            </a:r>
          </a:p>
        </p:txBody>
      </p:sp>
      <p:pic>
        <p:nvPicPr>
          <p:cNvPr id="7" name="Picture 6">
            <a:extLst>
              <a:ext uri="{FF2B5EF4-FFF2-40B4-BE49-F238E27FC236}">
                <a16:creationId xmlns:a16="http://schemas.microsoft.com/office/drawing/2014/main" id="{0B5693E9-BCC4-420A-BEA0-B7B353FCECFC}"/>
              </a:ext>
            </a:extLst>
          </p:cNvPr>
          <p:cNvPicPr>
            <a:picLocks noChangeAspect="1"/>
          </p:cNvPicPr>
          <p:nvPr/>
        </p:nvPicPr>
        <p:blipFill>
          <a:blip r:embed="rId2"/>
          <a:stretch>
            <a:fillRect/>
          </a:stretch>
        </p:blipFill>
        <p:spPr>
          <a:xfrm>
            <a:off x="3107184" y="3878555"/>
            <a:ext cx="4241554" cy="2794000"/>
          </a:xfrm>
          <a:prstGeom prst="rect">
            <a:avLst/>
          </a:prstGeom>
        </p:spPr>
      </p:pic>
    </p:spTree>
    <p:extLst>
      <p:ext uri="{BB962C8B-B14F-4D97-AF65-F5344CB8AC3E}">
        <p14:creationId xmlns:p14="http://schemas.microsoft.com/office/powerpoint/2010/main" val="1602135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55BB-A477-4D99-87E8-F6CD5C5BD405}"/>
              </a:ext>
            </a:extLst>
          </p:cNvPr>
          <p:cNvSpPr>
            <a:spLocks noGrp="1"/>
          </p:cNvSpPr>
          <p:nvPr>
            <p:ph type="title"/>
          </p:nvPr>
        </p:nvSpPr>
        <p:spPr/>
        <p:txBody>
          <a:bodyPr/>
          <a:lstStyle/>
          <a:p>
            <a:r>
              <a:rPr lang="en-IN" dirty="0"/>
              <a:t>Capillary Tube</a:t>
            </a:r>
          </a:p>
        </p:txBody>
      </p:sp>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75201" y="1466992"/>
            <a:ext cx="9644838" cy="5306670"/>
          </a:xfrm>
        </p:spPr>
        <p:txBody>
          <a:bodyPr>
            <a:normAutofit/>
          </a:bodyPr>
          <a:lstStyle/>
          <a:p>
            <a:pPr marL="0" indent="0">
              <a:buNone/>
            </a:pPr>
            <a:r>
              <a:rPr lang="en-IN" dirty="0"/>
              <a:t>A capillary tube is a hollow pipe of thin cross section. It's purpose in the water cooler is to further bring down the temperature of the refrigerant gas. This is caused by the reduction of pressure after the gas flows out of the thin cross sectioned capillary into the larger cross section of the copper tube wound around the tank. The area increase is significant and so is the temperature drop.</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Original Capillary Tube                 CAD Model of Capillary Tube</a:t>
            </a:r>
          </a:p>
          <a:p>
            <a:endParaRPr lang="en-IN" dirty="0"/>
          </a:p>
        </p:txBody>
      </p:sp>
      <p:pic>
        <p:nvPicPr>
          <p:cNvPr id="5" name="Picture 4">
            <a:extLst>
              <a:ext uri="{FF2B5EF4-FFF2-40B4-BE49-F238E27FC236}">
                <a16:creationId xmlns:a16="http://schemas.microsoft.com/office/drawing/2014/main" id="{EE38FC90-A2F4-45C2-AA20-6F30FEE32150}"/>
              </a:ext>
            </a:extLst>
          </p:cNvPr>
          <p:cNvPicPr>
            <a:picLocks noChangeAspect="1"/>
          </p:cNvPicPr>
          <p:nvPr/>
        </p:nvPicPr>
        <p:blipFill>
          <a:blip r:embed="rId2"/>
          <a:stretch>
            <a:fillRect/>
          </a:stretch>
        </p:blipFill>
        <p:spPr>
          <a:xfrm>
            <a:off x="1455613" y="3480795"/>
            <a:ext cx="3125265" cy="2307029"/>
          </a:xfrm>
          <a:prstGeom prst="rect">
            <a:avLst/>
          </a:prstGeom>
        </p:spPr>
      </p:pic>
      <p:pic>
        <p:nvPicPr>
          <p:cNvPr id="8" name="Picture 7">
            <a:extLst>
              <a:ext uri="{FF2B5EF4-FFF2-40B4-BE49-F238E27FC236}">
                <a16:creationId xmlns:a16="http://schemas.microsoft.com/office/drawing/2014/main" id="{1C24E3F9-D42B-406D-83D3-B694B373DD09}"/>
              </a:ext>
            </a:extLst>
          </p:cNvPr>
          <p:cNvPicPr/>
          <p:nvPr/>
        </p:nvPicPr>
        <p:blipFill rotWithShape="1">
          <a:blip r:embed="rId3"/>
          <a:srcRect l="45602" t="31909" r="31531" b="7584"/>
          <a:stretch/>
        </p:blipFill>
        <p:spPr bwMode="auto">
          <a:xfrm>
            <a:off x="5626598" y="3480794"/>
            <a:ext cx="3703833" cy="23070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275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55BB-A477-4D99-87E8-F6CD5C5BD405}"/>
              </a:ext>
            </a:extLst>
          </p:cNvPr>
          <p:cNvSpPr>
            <a:spLocks noGrp="1"/>
          </p:cNvSpPr>
          <p:nvPr>
            <p:ph type="title"/>
          </p:nvPr>
        </p:nvSpPr>
        <p:spPr/>
        <p:txBody>
          <a:bodyPr/>
          <a:lstStyle/>
          <a:p>
            <a:r>
              <a:rPr lang="en-IN" dirty="0"/>
              <a:t>Specifications of sheet metal used</a:t>
            </a:r>
            <a:br>
              <a:rPr lang="en-IN" dirty="0"/>
            </a:br>
            <a:endParaRPr lang="en-IN" dirty="0"/>
          </a:p>
        </p:txBody>
      </p:sp>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75201" y="1466992"/>
            <a:ext cx="9529428" cy="5306670"/>
          </a:xfrm>
        </p:spPr>
        <p:txBody>
          <a:bodyPr>
            <a:normAutofit lnSpcReduction="10000"/>
          </a:bodyPr>
          <a:lstStyle/>
          <a:p>
            <a:r>
              <a:rPr lang="en-IN" sz="2400" dirty="0"/>
              <a:t>The structural parts of the water cooler are made of sheet metal of various thickness and materials.</a:t>
            </a:r>
          </a:p>
          <a:p>
            <a:r>
              <a:rPr lang="en-IN" sz="2400" dirty="0"/>
              <a:t>The front top, rear top, side panels, front bottom, rear bottom, dip tray and top lid are made of S.S. grade- 304, thickness- 0.8mm.</a:t>
            </a:r>
          </a:p>
          <a:p>
            <a:r>
              <a:rPr lang="en-IN" sz="2400" dirty="0"/>
              <a:t>The water tank is made of S.S. grade 304, thickness- 0.5mm.</a:t>
            </a:r>
          </a:p>
          <a:p>
            <a:r>
              <a:rPr lang="en-IN" sz="2400" dirty="0"/>
              <a:t>The chiller base’s material is G.P. of thickness 0.5mm.</a:t>
            </a:r>
          </a:p>
          <a:p>
            <a:r>
              <a:rPr lang="en-IN" sz="2400" dirty="0"/>
              <a:t>The base plate made of G.I. has a thickness of 1.5mm.</a:t>
            </a:r>
          </a:p>
          <a:p>
            <a:pPr marL="0" indent="0">
              <a:buNone/>
            </a:pPr>
            <a:r>
              <a:rPr lang="en-IN" dirty="0"/>
              <a:t> </a:t>
            </a:r>
          </a:p>
          <a:p>
            <a:pPr marL="0" indent="0">
              <a:buNone/>
            </a:pPr>
            <a:r>
              <a:rPr lang="en-IN" dirty="0"/>
              <a:t> NOTE : S.S. grade- 304 It has a higher corrosion resistance than regular steel       and is widely used because of the ease in which it is formed into various shapes.</a:t>
            </a:r>
            <a:endParaRPr lang="en-IN" sz="2400" dirty="0"/>
          </a:p>
          <a:p>
            <a:pPr marL="0" indent="0">
              <a:buNone/>
            </a:pPr>
            <a:r>
              <a:rPr lang="en-IN" sz="2400" dirty="0"/>
              <a:t> </a:t>
            </a:r>
          </a:p>
        </p:txBody>
      </p:sp>
    </p:spTree>
    <p:extLst>
      <p:ext uri="{BB962C8B-B14F-4D97-AF65-F5344CB8AC3E}">
        <p14:creationId xmlns:p14="http://schemas.microsoft.com/office/powerpoint/2010/main" val="3395812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55BB-A477-4D99-87E8-F6CD5C5BD405}"/>
              </a:ext>
            </a:extLst>
          </p:cNvPr>
          <p:cNvSpPr>
            <a:spLocks noGrp="1"/>
          </p:cNvSpPr>
          <p:nvPr>
            <p:ph type="title"/>
          </p:nvPr>
        </p:nvSpPr>
        <p:spPr/>
        <p:txBody>
          <a:bodyPr/>
          <a:lstStyle/>
          <a:p>
            <a:r>
              <a:rPr lang="en-IN" dirty="0"/>
              <a:t>Manufacturing of Structural Parts</a:t>
            </a:r>
            <a:br>
              <a:rPr lang="en-IN" dirty="0"/>
            </a:br>
            <a:endParaRPr lang="en-IN" dirty="0"/>
          </a:p>
        </p:txBody>
      </p:sp>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75201" y="1466992"/>
            <a:ext cx="9529428" cy="5306670"/>
          </a:xfrm>
        </p:spPr>
        <p:txBody>
          <a:bodyPr>
            <a:normAutofit/>
          </a:bodyPr>
          <a:lstStyle/>
          <a:p>
            <a:r>
              <a:rPr lang="en-IN" dirty="0"/>
              <a:t>First, the metal sheets are punched using the CNC    machine in order to get the required dimensions and holes in 2-D.</a:t>
            </a:r>
          </a:p>
          <a:p>
            <a:r>
              <a:rPr lang="en-IN" dirty="0"/>
              <a:t> Next, the sheets are bent by the bending machine at various angles to obtain the 3-D structure.     </a:t>
            </a:r>
          </a:p>
          <a:p>
            <a:pPr marL="0" indent="0">
              <a:buNone/>
            </a:pPr>
            <a:endParaRPr lang="en-IN" dirty="0"/>
          </a:p>
          <a:p>
            <a:pPr marL="0" indent="0">
              <a:buNone/>
            </a:pPr>
            <a:r>
              <a:rPr lang="en-IN" sz="2800" dirty="0"/>
              <a:t>What is a CNC Machine?</a:t>
            </a:r>
          </a:p>
          <a:p>
            <a:pPr marL="0" indent="0">
              <a:buNone/>
            </a:pPr>
            <a:r>
              <a:rPr lang="en-IN" dirty="0"/>
              <a:t>      Computer numerical control (CNC) is the automation of machine tools by means of computers executing pre-programmed sequences of machine control commands. This is in contrast to machines that are manually controlled by hand wheels or levers, or mechanically automated by cams alone.</a:t>
            </a:r>
          </a:p>
          <a:p>
            <a:endParaRPr lang="en-IN" dirty="0"/>
          </a:p>
        </p:txBody>
      </p:sp>
    </p:spTree>
    <p:extLst>
      <p:ext uri="{BB962C8B-B14F-4D97-AF65-F5344CB8AC3E}">
        <p14:creationId xmlns:p14="http://schemas.microsoft.com/office/powerpoint/2010/main" val="3792422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55BB-A477-4D99-87E8-F6CD5C5BD405}"/>
              </a:ext>
            </a:extLst>
          </p:cNvPr>
          <p:cNvSpPr>
            <a:spLocks noGrp="1"/>
          </p:cNvSpPr>
          <p:nvPr>
            <p:ph type="title"/>
          </p:nvPr>
        </p:nvSpPr>
        <p:spPr/>
        <p:txBody>
          <a:bodyPr/>
          <a:lstStyle/>
          <a:p>
            <a:r>
              <a:rPr lang="en-IN" dirty="0"/>
              <a:t>Working and Refrigeration Process</a:t>
            </a:r>
          </a:p>
        </p:txBody>
      </p:sp>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75201" y="1466992"/>
            <a:ext cx="8464108" cy="5306670"/>
          </a:xfrm>
        </p:spPr>
        <p:txBody>
          <a:bodyPr>
            <a:normAutofit/>
          </a:bodyPr>
          <a:lstStyle/>
          <a:p>
            <a:pPr algn="just"/>
            <a:r>
              <a:rPr lang="en-IN" dirty="0"/>
              <a:t>The water cooler works on the principle of gas</a:t>
            </a:r>
            <a:br>
              <a:rPr lang="en-IN" dirty="0"/>
            </a:br>
            <a:r>
              <a:rPr lang="en-IN" dirty="0"/>
              <a:t>pressure system.</a:t>
            </a:r>
          </a:p>
          <a:p>
            <a:pPr algn="just"/>
            <a:r>
              <a:rPr lang="en-IN" dirty="0"/>
              <a:t> R-22 gas of 900gms flows into the system and</a:t>
            </a:r>
            <a:br>
              <a:rPr lang="en-IN" dirty="0"/>
            </a:br>
            <a:r>
              <a:rPr lang="en-IN" dirty="0"/>
              <a:t>cools the tank.</a:t>
            </a:r>
          </a:p>
          <a:p>
            <a:pPr algn="just"/>
            <a:r>
              <a:rPr lang="en-IN" dirty="0"/>
              <a:t> The gas is compressed by the compressor to reach 43.3 degree Celsius at a high pressure and passed through the condenser coil via the discharge pipe.</a:t>
            </a:r>
          </a:p>
          <a:p>
            <a:pPr algn="just"/>
            <a:r>
              <a:rPr lang="en-IN" dirty="0"/>
              <a:t> A fan is used to cool the condenser coil and drop the temperature. The condenser coil condenses the refrigerant gas into a liquid.</a:t>
            </a:r>
          </a:p>
          <a:p>
            <a:pPr algn="just"/>
            <a:r>
              <a:rPr lang="en-IN" dirty="0"/>
              <a:t>The liquefied gas which is then passed through</a:t>
            </a:r>
            <a:br>
              <a:rPr lang="en-IN" dirty="0"/>
            </a:br>
            <a:r>
              <a:rPr lang="en-IN" dirty="0"/>
              <a:t>the long capillaries via the dryer (which absorbs</a:t>
            </a:r>
            <a:br>
              <a:rPr lang="en-IN" dirty="0"/>
            </a:br>
            <a:r>
              <a:rPr lang="en-IN" dirty="0"/>
              <a:t>all moisture) undergoes high pressure due to</a:t>
            </a:r>
            <a:br>
              <a:rPr lang="en-IN" dirty="0"/>
            </a:br>
            <a:r>
              <a:rPr lang="en-IN" dirty="0"/>
              <a:t>extremely thin cross section.</a:t>
            </a:r>
          </a:p>
          <a:p>
            <a:endParaRPr lang="en-IN" dirty="0"/>
          </a:p>
        </p:txBody>
      </p:sp>
    </p:spTree>
    <p:extLst>
      <p:ext uri="{BB962C8B-B14F-4D97-AF65-F5344CB8AC3E}">
        <p14:creationId xmlns:p14="http://schemas.microsoft.com/office/powerpoint/2010/main" val="328909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75201" y="1466992"/>
            <a:ext cx="8464108" cy="5306670"/>
          </a:xfrm>
        </p:spPr>
        <p:txBody>
          <a:bodyPr>
            <a:normAutofit/>
          </a:bodyPr>
          <a:lstStyle/>
          <a:p>
            <a:r>
              <a:rPr lang="en-IN" dirty="0"/>
              <a:t> This pressure is reduced by the increase in cross section as the gas flows into the copper coil of the tank. (P=F/A)</a:t>
            </a:r>
          </a:p>
          <a:p>
            <a:r>
              <a:rPr lang="en-IN" dirty="0"/>
              <a:t> The reduction in pressure leads to a sharp drop in the temperature of the R-22 gas (16 degrees). (PV=</a:t>
            </a:r>
            <a:r>
              <a:rPr lang="en-IN" dirty="0" err="1"/>
              <a:t>nRT</a:t>
            </a:r>
            <a:r>
              <a:rPr lang="en-IN" dirty="0"/>
              <a:t>)</a:t>
            </a:r>
          </a:p>
          <a:p>
            <a:r>
              <a:rPr lang="en-IN" dirty="0"/>
              <a:t> This cold gas passes through the copper coil of the tank and returns to the compressor via the section pipe at a return gas temperature of 18.3 degree Celsius. </a:t>
            </a:r>
          </a:p>
          <a:p>
            <a:r>
              <a:rPr lang="en-IN" dirty="0"/>
              <a:t> This cycle continues and results in the cooling of water inside the tank.</a:t>
            </a:r>
          </a:p>
          <a:p>
            <a:r>
              <a:rPr lang="en-IN" dirty="0"/>
              <a:t>A thermostat, whose capillaries are attached to the tank via the thermostat pipe senses the temperature and regulates it according to our need.</a:t>
            </a:r>
            <a:br>
              <a:rPr lang="en-IN" dirty="0"/>
            </a:br>
            <a:endParaRPr lang="en-IN" dirty="0"/>
          </a:p>
          <a:p>
            <a:endParaRPr lang="en-IN" dirty="0"/>
          </a:p>
        </p:txBody>
      </p:sp>
    </p:spTree>
    <p:extLst>
      <p:ext uri="{BB962C8B-B14F-4D97-AF65-F5344CB8AC3E}">
        <p14:creationId xmlns:p14="http://schemas.microsoft.com/office/powerpoint/2010/main" val="280953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C5A6-1766-41E9-91AD-ED6A08961A3D}"/>
              </a:ext>
            </a:extLst>
          </p:cNvPr>
          <p:cNvSpPr>
            <a:spLocks noGrp="1"/>
          </p:cNvSpPr>
          <p:nvPr>
            <p:ph type="title"/>
          </p:nvPr>
        </p:nvSpPr>
        <p:spPr/>
        <p:txBody>
          <a:bodyPr/>
          <a:lstStyle/>
          <a:p>
            <a:r>
              <a:rPr lang="en-IN" dirty="0"/>
              <a:t>CAD Model</a:t>
            </a:r>
          </a:p>
        </p:txBody>
      </p:sp>
      <p:pic>
        <p:nvPicPr>
          <p:cNvPr id="4" name="Content Placeholder 3">
            <a:extLst>
              <a:ext uri="{FF2B5EF4-FFF2-40B4-BE49-F238E27FC236}">
                <a16:creationId xmlns:a16="http://schemas.microsoft.com/office/drawing/2014/main" id="{7D3EA5A3-69BA-480C-873F-3D996AF846CB}"/>
              </a:ext>
            </a:extLst>
          </p:cNvPr>
          <p:cNvPicPr>
            <a:picLocks noGrp="1"/>
          </p:cNvPicPr>
          <p:nvPr>
            <p:ph idx="1"/>
          </p:nvPr>
        </p:nvPicPr>
        <p:blipFill rotWithShape="1">
          <a:blip r:embed="rId2"/>
          <a:srcRect l="16087" t="17727" r="52803" b="8056"/>
          <a:stretch/>
        </p:blipFill>
        <p:spPr bwMode="auto">
          <a:xfrm>
            <a:off x="752643" y="2008250"/>
            <a:ext cx="3126690" cy="4195762"/>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C23C7A7-585B-404A-8898-61C8EA5F178B}"/>
              </a:ext>
            </a:extLst>
          </p:cNvPr>
          <p:cNvPicPr>
            <a:picLocks noChangeAspect="1"/>
          </p:cNvPicPr>
          <p:nvPr/>
        </p:nvPicPr>
        <p:blipFill rotWithShape="1">
          <a:blip r:embed="rId3"/>
          <a:srcRect l="37355" t="23301" r="39708" b="11586"/>
          <a:stretch/>
        </p:blipFill>
        <p:spPr>
          <a:xfrm>
            <a:off x="8389398" y="1853248"/>
            <a:ext cx="3036162" cy="4195762"/>
          </a:xfrm>
          <a:prstGeom prst="rect">
            <a:avLst/>
          </a:prstGeom>
        </p:spPr>
      </p:pic>
      <p:pic>
        <p:nvPicPr>
          <p:cNvPr id="9" name="Picture 8">
            <a:extLst>
              <a:ext uri="{FF2B5EF4-FFF2-40B4-BE49-F238E27FC236}">
                <a16:creationId xmlns:a16="http://schemas.microsoft.com/office/drawing/2014/main" id="{43A744A5-88E8-4406-B21B-12F5290ED92A}"/>
              </a:ext>
            </a:extLst>
          </p:cNvPr>
          <p:cNvPicPr>
            <a:picLocks noChangeAspect="1"/>
          </p:cNvPicPr>
          <p:nvPr/>
        </p:nvPicPr>
        <p:blipFill rotWithShape="1">
          <a:blip r:embed="rId4"/>
          <a:srcRect l="42889" t="17217" r="38325" b="18187"/>
          <a:stretch/>
        </p:blipFill>
        <p:spPr>
          <a:xfrm>
            <a:off x="4767309" y="1853248"/>
            <a:ext cx="2814221" cy="4312859"/>
          </a:xfrm>
          <a:prstGeom prst="rect">
            <a:avLst/>
          </a:prstGeom>
        </p:spPr>
      </p:pic>
    </p:spTree>
    <p:extLst>
      <p:ext uri="{BB962C8B-B14F-4D97-AF65-F5344CB8AC3E}">
        <p14:creationId xmlns:p14="http://schemas.microsoft.com/office/powerpoint/2010/main" val="273586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BFFC-2917-4E4D-AAFA-E83219214BCD}"/>
              </a:ext>
            </a:extLst>
          </p:cNvPr>
          <p:cNvSpPr>
            <a:spLocks noGrp="1"/>
          </p:cNvSpPr>
          <p:nvPr>
            <p:ph type="title"/>
          </p:nvPr>
        </p:nvSpPr>
        <p:spPr/>
        <p:txBody>
          <a:bodyPr/>
          <a:lstStyle/>
          <a:p>
            <a:r>
              <a:rPr lang="en-IN" dirty="0"/>
              <a:t>WATER COOLER</a:t>
            </a:r>
            <a:br>
              <a:rPr lang="en-IN" dirty="0"/>
            </a:br>
            <a:endParaRPr lang="en-IN" dirty="0"/>
          </a:p>
        </p:txBody>
      </p:sp>
      <p:sp>
        <p:nvSpPr>
          <p:cNvPr id="3" name="Content Placeholder 2">
            <a:extLst>
              <a:ext uri="{FF2B5EF4-FFF2-40B4-BE49-F238E27FC236}">
                <a16:creationId xmlns:a16="http://schemas.microsoft.com/office/drawing/2014/main" id="{A1836512-7A96-4B80-9FC3-3A734C459358}"/>
              </a:ext>
            </a:extLst>
          </p:cNvPr>
          <p:cNvSpPr>
            <a:spLocks noGrp="1"/>
          </p:cNvSpPr>
          <p:nvPr>
            <p:ph idx="1"/>
          </p:nvPr>
        </p:nvSpPr>
        <p:spPr/>
        <p:txBody>
          <a:bodyPr/>
          <a:lstStyle/>
          <a:p>
            <a:pPr algn="just"/>
            <a:r>
              <a:rPr lang="en-IN" dirty="0"/>
              <a:t>A water cooler or water dispenser is a device that cools and dispenses water</a:t>
            </a:r>
          </a:p>
          <a:p>
            <a:pPr algn="just"/>
            <a:r>
              <a:rPr lang="en-IN" dirty="0"/>
              <a:t>They are generally broken up in two categories: bottle less and bottled water coolers.</a:t>
            </a:r>
          </a:p>
          <a:p>
            <a:pPr algn="just"/>
            <a:r>
              <a:rPr lang="en-IN" dirty="0"/>
              <a:t> Bottle less water coolers are connected to a water supply, while bottled water coolers require delivery (or self-pick-up) of water in large bottles from vendors.</a:t>
            </a:r>
          </a:p>
          <a:p>
            <a:pPr algn="just"/>
            <a:endParaRPr lang="en-IN" dirty="0"/>
          </a:p>
        </p:txBody>
      </p:sp>
    </p:spTree>
    <p:extLst>
      <p:ext uri="{BB962C8B-B14F-4D97-AF65-F5344CB8AC3E}">
        <p14:creationId xmlns:p14="http://schemas.microsoft.com/office/powerpoint/2010/main" val="1569472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71EE-CCC6-43DB-8BBB-BABB6A3AECD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2CAC99E-6550-479D-AF8F-45FFF47E173D}"/>
              </a:ext>
            </a:extLst>
          </p:cNvPr>
          <p:cNvPicPr>
            <a:picLocks noGrp="1" noChangeAspect="1"/>
          </p:cNvPicPr>
          <p:nvPr>
            <p:ph idx="1"/>
          </p:nvPr>
        </p:nvPicPr>
        <p:blipFill>
          <a:blip r:embed="rId2"/>
          <a:stretch>
            <a:fillRect/>
          </a:stretch>
        </p:blipFill>
        <p:spPr>
          <a:xfrm>
            <a:off x="2602590" y="363984"/>
            <a:ext cx="6337224" cy="5884416"/>
          </a:xfrm>
        </p:spPr>
      </p:pic>
    </p:spTree>
    <p:extLst>
      <p:ext uri="{BB962C8B-B14F-4D97-AF65-F5344CB8AC3E}">
        <p14:creationId xmlns:p14="http://schemas.microsoft.com/office/powerpoint/2010/main" val="1596291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ED32-C685-46DA-A3DC-82D60B86BA76}"/>
              </a:ext>
            </a:extLst>
          </p:cNvPr>
          <p:cNvSpPr>
            <a:spLocks noGrp="1"/>
          </p:cNvSpPr>
          <p:nvPr>
            <p:ph type="title"/>
          </p:nvPr>
        </p:nvSpPr>
        <p:spPr/>
        <p:txBody>
          <a:bodyPr/>
          <a:lstStyle/>
          <a:p>
            <a:r>
              <a:rPr lang="en-IN" dirty="0"/>
              <a:t>Crucial components of a water cooler</a:t>
            </a:r>
            <a:br>
              <a:rPr lang="en-IN" dirty="0"/>
            </a:br>
            <a:endParaRPr lang="en-IN" dirty="0"/>
          </a:p>
        </p:txBody>
      </p:sp>
      <p:sp>
        <p:nvSpPr>
          <p:cNvPr id="3" name="Content Placeholder 2">
            <a:extLst>
              <a:ext uri="{FF2B5EF4-FFF2-40B4-BE49-F238E27FC236}">
                <a16:creationId xmlns:a16="http://schemas.microsoft.com/office/drawing/2014/main" id="{82CE8E21-7407-4A0B-8B16-5CEC5157BB7C}"/>
              </a:ext>
            </a:extLst>
          </p:cNvPr>
          <p:cNvSpPr>
            <a:spLocks noGrp="1"/>
          </p:cNvSpPr>
          <p:nvPr>
            <p:ph idx="1"/>
          </p:nvPr>
        </p:nvSpPr>
        <p:spPr>
          <a:xfrm>
            <a:off x="1103312" y="2052918"/>
            <a:ext cx="8946541" cy="4195481"/>
          </a:xfrm>
        </p:spPr>
        <p:txBody>
          <a:bodyPr>
            <a:normAutofit fontScale="92500" lnSpcReduction="10000"/>
          </a:bodyPr>
          <a:lstStyle/>
          <a:p>
            <a:pPr>
              <a:buFont typeface="Wingdings" panose="05000000000000000000" pitchFamily="2" charset="2"/>
              <a:buChar char="q"/>
            </a:pPr>
            <a:r>
              <a:rPr lang="en-IN" sz="2800" dirty="0"/>
              <a:t>Condenser Coil </a:t>
            </a:r>
          </a:p>
          <a:p>
            <a:pPr>
              <a:buFont typeface="Wingdings" panose="05000000000000000000" pitchFamily="2" charset="2"/>
              <a:buChar char="q"/>
            </a:pPr>
            <a:r>
              <a:rPr lang="en-IN" sz="2800" dirty="0"/>
              <a:t>Compressor  </a:t>
            </a:r>
          </a:p>
          <a:p>
            <a:pPr>
              <a:buFont typeface="Wingdings" panose="05000000000000000000" pitchFamily="2" charset="2"/>
              <a:buChar char="q"/>
            </a:pPr>
            <a:r>
              <a:rPr lang="en-IN" sz="2800" dirty="0"/>
              <a:t>Motor </a:t>
            </a:r>
          </a:p>
          <a:p>
            <a:pPr>
              <a:buFont typeface="Wingdings" panose="05000000000000000000" pitchFamily="2" charset="2"/>
              <a:buChar char="q"/>
            </a:pPr>
            <a:r>
              <a:rPr lang="en-IN" sz="2800" dirty="0"/>
              <a:t>Fan </a:t>
            </a:r>
          </a:p>
          <a:p>
            <a:pPr>
              <a:buFont typeface="Wingdings" panose="05000000000000000000" pitchFamily="2" charset="2"/>
              <a:buChar char="q"/>
            </a:pPr>
            <a:r>
              <a:rPr lang="en-IN" sz="2800" dirty="0"/>
              <a:t>Dryer </a:t>
            </a:r>
          </a:p>
          <a:p>
            <a:pPr>
              <a:buFont typeface="Wingdings" panose="05000000000000000000" pitchFamily="2" charset="2"/>
              <a:buChar char="q"/>
            </a:pPr>
            <a:r>
              <a:rPr lang="en-IN" sz="2800" dirty="0"/>
              <a:t>Capillary </a:t>
            </a:r>
          </a:p>
          <a:p>
            <a:pPr>
              <a:buFont typeface="Wingdings" panose="05000000000000000000" pitchFamily="2" charset="2"/>
              <a:buChar char="q"/>
            </a:pPr>
            <a:r>
              <a:rPr lang="en-IN" sz="2800" dirty="0"/>
              <a:t>Thermostat  </a:t>
            </a:r>
          </a:p>
          <a:p>
            <a:pPr>
              <a:buFont typeface="Wingdings" panose="05000000000000000000" pitchFamily="2" charset="2"/>
              <a:buChar char="q"/>
            </a:pPr>
            <a:r>
              <a:rPr lang="en-IN" sz="2800" dirty="0"/>
              <a:t>Float Ball</a:t>
            </a:r>
            <a:br>
              <a:rPr lang="en-IN" sz="2800" dirty="0"/>
            </a:br>
            <a:endParaRPr lang="en-IN" sz="2800" dirty="0"/>
          </a:p>
          <a:p>
            <a:pPr>
              <a:buFont typeface="Wingdings" panose="05000000000000000000" pitchFamily="2" charset="2"/>
              <a:buChar char="q"/>
            </a:pPr>
            <a:endParaRPr lang="en-IN" sz="2800" dirty="0"/>
          </a:p>
        </p:txBody>
      </p:sp>
    </p:spTree>
    <p:extLst>
      <p:ext uri="{BB962C8B-B14F-4D97-AF65-F5344CB8AC3E}">
        <p14:creationId xmlns:p14="http://schemas.microsoft.com/office/powerpoint/2010/main" val="691873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511A-9B63-4704-9A03-60AA6F90EEB7}"/>
              </a:ext>
            </a:extLst>
          </p:cNvPr>
          <p:cNvSpPr>
            <a:spLocks noGrp="1"/>
          </p:cNvSpPr>
          <p:nvPr>
            <p:ph type="title"/>
          </p:nvPr>
        </p:nvSpPr>
        <p:spPr/>
        <p:txBody>
          <a:bodyPr/>
          <a:lstStyle/>
          <a:p>
            <a:r>
              <a:rPr lang="en-IN" dirty="0"/>
              <a:t>Condenser Coil</a:t>
            </a:r>
          </a:p>
        </p:txBody>
      </p:sp>
      <p:sp>
        <p:nvSpPr>
          <p:cNvPr id="3" name="Content Placeholder 2">
            <a:extLst>
              <a:ext uri="{FF2B5EF4-FFF2-40B4-BE49-F238E27FC236}">
                <a16:creationId xmlns:a16="http://schemas.microsoft.com/office/drawing/2014/main" id="{62150928-E485-42A2-936E-84B20225D5C7}"/>
              </a:ext>
            </a:extLst>
          </p:cNvPr>
          <p:cNvSpPr>
            <a:spLocks noGrp="1"/>
          </p:cNvSpPr>
          <p:nvPr>
            <p:ph idx="1"/>
          </p:nvPr>
        </p:nvSpPr>
        <p:spPr>
          <a:xfrm>
            <a:off x="875201" y="1370042"/>
            <a:ext cx="8946541" cy="4840593"/>
          </a:xfrm>
        </p:spPr>
        <p:txBody>
          <a:bodyPr>
            <a:normAutofit fontScale="92500"/>
          </a:bodyPr>
          <a:lstStyle/>
          <a:p>
            <a:pPr marL="0" indent="0" algn="just">
              <a:buNone/>
            </a:pPr>
            <a:r>
              <a:rPr lang="en-US" sz="2400" dirty="0"/>
              <a:t>Condensers Coils are heat exchangers designed to remove the heat absorbed by the refrigerant and heat of compression added to the refrigerant </a:t>
            </a:r>
            <a:r>
              <a:rPr lang="en-US" sz="2400" dirty="0" err="1"/>
              <a:t>vapour</a:t>
            </a:r>
            <a:r>
              <a:rPr lang="en-US" sz="2400" dirty="0"/>
              <a:t> discharged by the compressor to some external cooling medium, usually water or air.                  </a:t>
            </a: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r>
              <a:rPr lang="en-US" sz="2400" dirty="0"/>
              <a:t>                                                            </a:t>
            </a:r>
          </a:p>
          <a:p>
            <a:pPr marL="0" indent="0" algn="just">
              <a:buNone/>
            </a:pPr>
            <a:r>
              <a:rPr lang="en-US" sz="2400" dirty="0"/>
              <a:t>                Original Coil                                    CAD Model</a:t>
            </a:r>
            <a:endParaRPr lang="en-IN" sz="2400" dirty="0"/>
          </a:p>
          <a:p>
            <a:pPr algn="just"/>
            <a:endParaRPr lang="en-IN" dirty="0"/>
          </a:p>
        </p:txBody>
      </p:sp>
      <p:pic>
        <p:nvPicPr>
          <p:cNvPr id="5" name="Picture 4">
            <a:extLst>
              <a:ext uri="{FF2B5EF4-FFF2-40B4-BE49-F238E27FC236}">
                <a16:creationId xmlns:a16="http://schemas.microsoft.com/office/drawing/2014/main" id="{F5D6A86F-0DAC-4E96-842F-E9DC35DF9059}"/>
              </a:ext>
            </a:extLst>
          </p:cNvPr>
          <p:cNvPicPr>
            <a:picLocks noChangeAspect="1"/>
          </p:cNvPicPr>
          <p:nvPr/>
        </p:nvPicPr>
        <p:blipFill>
          <a:blip r:embed="rId2"/>
          <a:stretch>
            <a:fillRect/>
          </a:stretch>
        </p:blipFill>
        <p:spPr>
          <a:xfrm>
            <a:off x="1825261" y="3013890"/>
            <a:ext cx="2857500" cy="2590800"/>
          </a:xfrm>
          <a:prstGeom prst="rect">
            <a:avLst/>
          </a:prstGeom>
        </p:spPr>
      </p:pic>
      <p:pic>
        <p:nvPicPr>
          <p:cNvPr id="6" name="Picture 5">
            <a:extLst>
              <a:ext uri="{FF2B5EF4-FFF2-40B4-BE49-F238E27FC236}">
                <a16:creationId xmlns:a16="http://schemas.microsoft.com/office/drawing/2014/main" id="{57D35EE6-6DC0-46B3-8FA1-494E286F5ADF}"/>
              </a:ext>
            </a:extLst>
          </p:cNvPr>
          <p:cNvPicPr/>
          <p:nvPr/>
        </p:nvPicPr>
        <p:blipFill rotWithShape="1">
          <a:blip r:embed="rId3"/>
          <a:srcRect l="19411" t="25999" r="34323" b="11837"/>
          <a:stretch/>
        </p:blipFill>
        <p:spPr bwMode="auto">
          <a:xfrm>
            <a:off x="6084013" y="3013890"/>
            <a:ext cx="3006721" cy="24890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211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9C6E-86CC-4769-85F8-C4516F488ED7}"/>
              </a:ext>
            </a:extLst>
          </p:cNvPr>
          <p:cNvSpPr>
            <a:spLocks noGrp="1"/>
          </p:cNvSpPr>
          <p:nvPr>
            <p:ph type="title"/>
          </p:nvPr>
        </p:nvSpPr>
        <p:spPr/>
        <p:txBody>
          <a:bodyPr/>
          <a:lstStyle/>
          <a:p>
            <a:r>
              <a:rPr lang="en-IN" dirty="0"/>
              <a:t>Compressor</a:t>
            </a:r>
          </a:p>
        </p:txBody>
      </p:sp>
      <p:sp>
        <p:nvSpPr>
          <p:cNvPr id="3" name="Content Placeholder 2">
            <a:extLst>
              <a:ext uri="{FF2B5EF4-FFF2-40B4-BE49-F238E27FC236}">
                <a16:creationId xmlns:a16="http://schemas.microsoft.com/office/drawing/2014/main" id="{12DC83D1-C211-4AB3-932F-21F1FFD42C8E}"/>
              </a:ext>
            </a:extLst>
          </p:cNvPr>
          <p:cNvSpPr>
            <a:spLocks noGrp="1"/>
          </p:cNvSpPr>
          <p:nvPr>
            <p:ph idx="1"/>
          </p:nvPr>
        </p:nvSpPr>
        <p:spPr>
          <a:xfrm>
            <a:off x="875201" y="1378215"/>
            <a:ext cx="9582694" cy="5479785"/>
          </a:xfrm>
        </p:spPr>
        <p:txBody>
          <a:bodyPr>
            <a:normAutofit lnSpcReduction="10000"/>
          </a:bodyPr>
          <a:lstStyle/>
          <a:p>
            <a:pPr algn="just"/>
            <a:r>
              <a:rPr lang="en-IN" dirty="0"/>
              <a:t>A compressor is a mechanical device that increases the pressure of a gas by reducing its volume. </a:t>
            </a:r>
          </a:p>
          <a:p>
            <a:pPr algn="just"/>
            <a:r>
              <a:rPr lang="en-IN" dirty="0"/>
              <a:t>Compressors are similar to pumps: both increase the pressure on a fluid and can transport the fluid through a pipe. As gases are compressible, the compressor also reduces the volume of a gas. </a:t>
            </a:r>
          </a:p>
          <a:p>
            <a:pPr algn="just"/>
            <a:r>
              <a:rPr lang="en-IN" dirty="0"/>
              <a:t>Liquids are relatively incompressible; while some can be compressed, the main action of a pump is to pressurize and transport liquids.</a:t>
            </a:r>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marL="0" indent="0" algn="just">
              <a:buNone/>
            </a:pPr>
            <a:r>
              <a:rPr lang="en-IN" dirty="0"/>
              <a:t>             Original Compressor                  CAD Model of Compressor</a:t>
            </a:r>
          </a:p>
          <a:p>
            <a:pPr algn="just"/>
            <a:endParaRPr lang="en-IN" dirty="0"/>
          </a:p>
        </p:txBody>
      </p:sp>
      <p:pic>
        <p:nvPicPr>
          <p:cNvPr id="5" name="Picture 4">
            <a:extLst>
              <a:ext uri="{FF2B5EF4-FFF2-40B4-BE49-F238E27FC236}">
                <a16:creationId xmlns:a16="http://schemas.microsoft.com/office/drawing/2014/main" id="{BBF37883-06EC-444B-BAD8-12A54E5BA2C5}"/>
              </a:ext>
            </a:extLst>
          </p:cNvPr>
          <p:cNvPicPr>
            <a:picLocks noChangeAspect="1"/>
          </p:cNvPicPr>
          <p:nvPr/>
        </p:nvPicPr>
        <p:blipFill>
          <a:blip r:embed="rId2"/>
          <a:stretch>
            <a:fillRect/>
          </a:stretch>
        </p:blipFill>
        <p:spPr>
          <a:xfrm>
            <a:off x="1539674" y="3789516"/>
            <a:ext cx="2999177" cy="2123013"/>
          </a:xfrm>
          <a:prstGeom prst="rect">
            <a:avLst/>
          </a:prstGeom>
        </p:spPr>
      </p:pic>
      <p:pic>
        <p:nvPicPr>
          <p:cNvPr id="6" name="Picture 5">
            <a:extLst>
              <a:ext uri="{FF2B5EF4-FFF2-40B4-BE49-F238E27FC236}">
                <a16:creationId xmlns:a16="http://schemas.microsoft.com/office/drawing/2014/main" id="{900A8FE0-E634-4356-B400-9FA07B426323}"/>
              </a:ext>
            </a:extLst>
          </p:cNvPr>
          <p:cNvPicPr/>
          <p:nvPr/>
        </p:nvPicPr>
        <p:blipFill rotWithShape="1">
          <a:blip r:embed="rId3"/>
          <a:srcRect l="42810" t="28364" r="30201" b="19637"/>
          <a:stretch/>
        </p:blipFill>
        <p:spPr bwMode="auto">
          <a:xfrm>
            <a:off x="5784763" y="3789516"/>
            <a:ext cx="2959742" cy="20808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769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55BB-A477-4D99-87E8-F6CD5C5BD405}"/>
              </a:ext>
            </a:extLst>
          </p:cNvPr>
          <p:cNvSpPr>
            <a:spLocks noGrp="1"/>
          </p:cNvSpPr>
          <p:nvPr>
            <p:ph type="title"/>
          </p:nvPr>
        </p:nvSpPr>
        <p:spPr/>
        <p:txBody>
          <a:bodyPr/>
          <a:lstStyle/>
          <a:p>
            <a:r>
              <a:rPr lang="en-IN" dirty="0"/>
              <a:t>Fan</a:t>
            </a:r>
          </a:p>
        </p:txBody>
      </p:sp>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75201" y="1466992"/>
            <a:ext cx="9325242" cy="5306670"/>
          </a:xfrm>
        </p:spPr>
        <p:txBody>
          <a:bodyPr>
            <a:normAutofit lnSpcReduction="10000"/>
          </a:bodyPr>
          <a:lstStyle/>
          <a:p>
            <a:pPr algn="just"/>
            <a:r>
              <a:rPr lang="en-IN" dirty="0"/>
              <a:t> Fan’s function is to move the air across the condenser coil to cool the refrigerant, and change it from a hot gas into a liquid. </a:t>
            </a:r>
          </a:p>
          <a:p>
            <a:pPr algn="just"/>
            <a:r>
              <a:rPr lang="en-IN" dirty="0"/>
              <a:t>A condenser unit  typically has a heat exchanger section to cool down and condense incoming refrigerant vapor into liquid, a compressor to raise the pressure of the refrigerant and move it along, and a fan for blowing outside air through the heat exchanger section to cool the refrigerant inside.</a:t>
            </a:r>
          </a:p>
          <a:p>
            <a:pPr algn="just"/>
            <a:endParaRPr lang="en-IN" dirty="0"/>
          </a:p>
          <a:p>
            <a:pPr algn="just"/>
            <a:endParaRPr lang="en-IN" dirty="0"/>
          </a:p>
          <a:p>
            <a:pPr algn="just"/>
            <a:endParaRPr lang="en-IN" dirty="0"/>
          </a:p>
          <a:p>
            <a:pPr algn="just"/>
            <a:endParaRPr lang="en-IN" dirty="0"/>
          </a:p>
          <a:p>
            <a:pPr algn="just"/>
            <a:endParaRPr lang="en-IN" dirty="0"/>
          </a:p>
          <a:p>
            <a:pPr marL="0" indent="0" algn="just">
              <a:buNone/>
            </a:pPr>
            <a:endParaRPr lang="en-IN" dirty="0"/>
          </a:p>
          <a:p>
            <a:pPr marL="0" indent="0" algn="just">
              <a:buNone/>
            </a:pPr>
            <a:r>
              <a:rPr lang="en-IN" dirty="0"/>
              <a:t>            Original Fan                                       CAD Model of Fan</a:t>
            </a:r>
          </a:p>
          <a:p>
            <a:endParaRPr lang="en-IN" dirty="0"/>
          </a:p>
        </p:txBody>
      </p:sp>
      <p:pic>
        <p:nvPicPr>
          <p:cNvPr id="5" name="Picture 4">
            <a:extLst>
              <a:ext uri="{FF2B5EF4-FFF2-40B4-BE49-F238E27FC236}">
                <a16:creationId xmlns:a16="http://schemas.microsoft.com/office/drawing/2014/main" id="{E6A40CA2-B5ED-48E9-82D0-DEE9564CAE1B}"/>
              </a:ext>
            </a:extLst>
          </p:cNvPr>
          <p:cNvPicPr>
            <a:picLocks noChangeAspect="1"/>
          </p:cNvPicPr>
          <p:nvPr/>
        </p:nvPicPr>
        <p:blipFill rotWithShape="1">
          <a:blip r:embed="rId2"/>
          <a:srcRect l="16899" t="2507" r="20740" b="2037"/>
          <a:stretch/>
        </p:blipFill>
        <p:spPr>
          <a:xfrm>
            <a:off x="1455938" y="3761784"/>
            <a:ext cx="2237174" cy="2278777"/>
          </a:xfrm>
          <a:prstGeom prst="rect">
            <a:avLst/>
          </a:prstGeom>
        </p:spPr>
      </p:pic>
      <p:pic>
        <p:nvPicPr>
          <p:cNvPr id="6" name="Picture 5">
            <a:extLst>
              <a:ext uri="{FF2B5EF4-FFF2-40B4-BE49-F238E27FC236}">
                <a16:creationId xmlns:a16="http://schemas.microsoft.com/office/drawing/2014/main" id="{A0CCDD86-BC48-415C-A0F3-B7193EA39D10}"/>
              </a:ext>
            </a:extLst>
          </p:cNvPr>
          <p:cNvPicPr/>
          <p:nvPr/>
        </p:nvPicPr>
        <p:blipFill rotWithShape="1">
          <a:blip r:embed="rId3"/>
          <a:srcRect l="24728" t="18437" r="17970" b="11838"/>
          <a:stretch/>
        </p:blipFill>
        <p:spPr bwMode="auto">
          <a:xfrm>
            <a:off x="5537822" y="3761784"/>
            <a:ext cx="3100931" cy="22787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543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55BB-A477-4D99-87E8-F6CD5C5BD405}"/>
              </a:ext>
            </a:extLst>
          </p:cNvPr>
          <p:cNvSpPr>
            <a:spLocks noGrp="1"/>
          </p:cNvSpPr>
          <p:nvPr>
            <p:ph type="title"/>
          </p:nvPr>
        </p:nvSpPr>
        <p:spPr/>
        <p:txBody>
          <a:bodyPr/>
          <a:lstStyle/>
          <a:p>
            <a:r>
              <a:rPr lang="en-IN" dirty="0"/>
              <a:t>Float Ball</a:t>
            </a:r>
          </a:p>
        </p:txBody>
      </p:sp>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75201" y="1466992"/>
            <a:ext cx="7922570" cy="5306670"/>
          </a:xfrm>
        </p:spPr>
        <p:txBody>
          <a:bodyPr>
            <a:normAutofit/>
          </a:bodyPr>
          <a:lstStyle/>
          <a:p>
            <a:pPr algn="just"/>
            <a:r>
              <a:rPr lang="en-IN" dirty="0"/>
              <a:t>One of the methods used to control the flow of water into water cisterns and tanks is the use of ball (aka float) valves. </a:t>
            </a:r>
          </a:p>
          <a:p>
            <a:pPr algn="just"/>
            <a:r>
              <a:rPr lang="en-IN" dirty="0"/>
              <a:t>Put simply, a float on the water inside a cistern or tank is attached to an arm which operates a valve which controls the inflow of water. </a:t>
            </a:r>
          </a:p>
          <a:p>
            <a:pPr algn="just"/>
            <a:r>
              <a:rPr lang="en-IN" dirty="0"/>
              <a:t>As the water level in the tank drops, the arm falls and opens the valve to allow water to enter the tank.</a:t>
            </a:r>
          </a:p>
          <a:p>
            <a:pPr algn="just"/>
            <a:r>
              <a:rPr lang="en-IN" dirty="0"/>
              <a:t>Then as the water flows in, the water level rises, as does the ball thus moving the arm which then closes the valve shutting off the water flow.</a:t>
            </a:r>
          </a:p>
          <a:p>
            <a:endParaRPr lang="en-IN" dirty="0"/>
          </a:p>
        </p:txBody>
      </p:sp>
      <p:pic>
        <p:nvPicPr>
          <p:cNvPr id="7" name="Picture 6">
            <a:extLst>
              <a:ext uri="{FF2B5EF4-FFF2-40B4-BE49-F238E27FC236}">
                <a16:creationId xmlns:a16="http://schemas.microsoft.com/office/drawing/2014/main" id="{E921DC43-93B3-454D-A369-A5A3EFF122A9}"/>
              </a:ext>
            </a:extLst>
          </p:cNvPr>
          <p:cNvPicPr>
            <a:picLocks noChangeAspect="1"/>
          </p:cNvPicPr>
          <p:nvPr/>
        </p:nvPicPr>
        <p:blipFill>
          <a:blip r:embed="rId2"/>
          <a:stretch>
            <a:fillRect/>
          </a:stretch>
        </p:blipFill>
        <p:spPr>
          <a:xfrm>
            <a:off x="8922058" y="1553592"/>
            <a:ext cx="3137823" cy="5161648"/>
          </a:xfrm>
          <a:prstGeom prst="rect">
            <a:avLst/>
          </a:prstGeom>
        </p:spPr>
      </p:pic>
    </p:spTree>
    <p:extLst>
      <p:ext uri="{BB962C8B-B14F-4D97-AF65-F5344CB8AC3E}">
        <p14:creationId xmlns:p14="http://schemas.microsoft.com/office/powerpoint/2010/main" val="295756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55BB-A477-4D99-87E8-F6CD5C5BD405}"/>
              </a:ext>
            </a:extLst>
          </p:cNvPr>
          <p:cNvSpPr>
            <a:spLocks noGrp="1"/>
          </p:cNvSpPr>
          <p:nvPr>
            <p:ph type="title"/>
          </p:nvPr>
        </p:nvSpPr>
        <p:spPr>
          <a:xfrm>
            <a:off x="575090" y="319553"/>
            <a:ext cx="9404723" cy="1400530"/>
          </a:xfrm>
        </p:spPr>
        <p:txBody>
          <a:bodyPr/>
          <a:lstStyle/>
          <a:p>
            <a:r>
              <a:rPr lang="en-IN" dirty="0"/>
              <a:t>Motor</a:t>
            </a:r>
          </a:p>
        </p:txBody>
      </p:sp>
      <p:sp>
        <p:nvSpPr>
          <p:cNvPr id="3" name="Content Placeholder 2">
            <a:extLst>
              <a:ext uri="{FF2B5EF4-FFF2-40B4-BE49-F238E27FC236}">
                <a16:creationId xmlns:a16="http://schemas.microsoft.com/office/drawing/2014/main" id="{F80535B5-E48B-4B8F-85C2-A7AB1010FFA4}"/>
              </a:ext>
            </a:extLst>
          </p:cNvPr>
          <p:cNvSpPr>
            <a:spLocks noGrp="1"/>
          </p:cNvSpPr>
          <p:nvPr>
            <p:ph idx="1"/>
          </p:nvPr>
        </p:nvSpPr>
        <p:spPr>
          <a:xfrm>
            <a:off x="841210" y="1120762"/>
            <a:ext cx="9014524" cy="5737237"/>
          </a:xfrm>
        </p:spPr>
        <p:txBody>
          <a:bodyPr>
            <a:normAutofit/>
          </a:bodyPr>
          <a:lstStyle/>
          <a:p>
            <a:pPr algn="just"/>
            <a:r>
              <a:rPr lang="en-IN" dirty="0"/>
              <a:t>An electric motor is an electrical machine that converts electrical energy into mechanical energy.</a:t>
            </a:r>
          </a:p>
          <a:p>
            <a:pPr algn="just"/>
            <a:r>
              <a:rPr lang="en-IN" dirty="0"/>
              <a:t>Most electric motors operate through the interaction between an electric motor's magnetic field and winding currents to generate force.</a:t>
            </a:r>
          </a:p>
          <a:p>
            <a:pPr algn="just"/>
            <a:r>
              <a:rPr lang="en-IN" dirty="0"/>
              <a:t>The very basic principal of functioning of an </a:t>
            </a:r>
            <a:r>
              <a:rPr lang="en-IN" b="1" dirty="0"/>
              <a:t>electrical motor</a:t>
            </a:r>
            <a:r>
              <a:rPr lang="en-IN" dirty="0"/>
              <a:t> lies on the fact that force is experienced in the direction perpendicular to magnetic field and the current, when field and current are made to interact with each other.</a:t>
            </a:r>
          </a:p>
          <a:p>
            <a:pPr algn="just"/>
            <a:endParaRPr lang="en-IN" dirty="0"/>
          </a:p>
          <a:p>
            <a:pPr algn="just"/>
            <a:endParaRPr lang="en-IN" dirty="0"/>
          </a:p>
          <a:p>
            <a:pPr algn="just"/>
            <a:endParaRPr lang="en-IN" dirty="0"/>
          </a:p>
          <a:p>
            <a:pPr marL="0" indent="0" algn="just">
              <a:buNone/>
            </a:pPr>
            <a:endParaRPr lang="en-IN" dirty="0"/>
          </a:p>
          <a:p>
            <a:pPr marL="0" indent="0" algn="just">
              <a:buNone/>
            </a:pPr>
            <a:endParaRPr lang="en-IN" dirty="0"/>
          </a:p>
          <a:p>
            <a:pPr marL="0" indent="0" algn="just">
              <a:buNone/>
            </a:pPr>
            <a:r>
              <a:rPr lang="en-IN" dirty="0"/>
              <a:t>                Original Motor                             CAD Model of Motor</a:t>
            </a:r>
          </a:p>
        </p:txBody>
      </p:sp>
      <p:pic>
        <p:nvPicPr>
          <p:cNvPr id="5" name="Picture 4">
            <a:extLst>
              <a:ext uri="{FF2B5EF4-FFF2-40B4-BE49-F238E27FC236}">
                <a16:creationId xmlns:a16="http://schemas.microsoft.com/office/drawing/2014/main" id="{B62A69C1-FFD7-4523-9A9A-D98BA7128CEF}"/>
              </a:ext>
            </a:extLst>
          </p:cNvPr>
          <p:cNvPicPr>
            <a:picLocks noChangeAspect="1"/>
          </p:cNvPicPr>
          <p:nvPr/>
        </p:nvPicPr>
        <p:blipFill>
          <a:blip r:embed="rId2"/>
          <a:stretch>
            <a:fillRect/>
          </a:stretch>
        </p:blipFill>
        <p:spPr>
          <a:xfrm>
            <a:off x="1731627" y="4205823"/>
            <a:ext cx="2523107" cy="1875037"/>
          </a:xfrm>
          <a:prstGeom prst="rect">
            <a:avLst/>
          </a:prstGeom>
        </p:spPr>
      </p:pic>
      <p:pic>
        <p:nvPicPr>
          <p:cNvPr id="8" name="Picture 7">
            <a:extLst>
              <a:ext uri="{FF2B5EF4-FFF2-40B4-BE49-F238E27FC236}">
                <a16:creationId xmlns:a16="http://schemas.microsoft.com/office/drawing/2014/main" id="{A7EA4D89-292F-492B-AB2A-01D8D427BBD2}"/>
              </a:ext>
            </a:extLst>
          </p:cNvPr>
          <p:cNvPicPr/>
          <p:nvPr/>
        </p:nvPicPr>
        <p:blipFill rotWithShape="1">
          <a:blip r:embed="rId3"/>
          <a:srcRect l="42145" t="30727" r="21826" b="11602"/>
          <a:stretch/>
        </p:blipFill>
        <p:spPr bwMode="auto">
          <a:xfrm>
            <a:off x="5649347" y="4205823"/>
            <a:ext cx="2845618" cy="18011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02788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194</TotalTime>
  <Words>748</Words>
  <Application>Microsoft Office PowerPoint</Application>
  <PresentationFormat>Widescreen</PresentationFormat>
  <Paragraphs>118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Century Gothic</vt:lpstr>
      <vt:lpstr>Wingdings</vt:lpstr>
      <vt:lpstr>Wingdings 3</vt:lpstr>
      <vt:lpstr>Ion</vt:lpstr>
      <vt:lpstr>CAD/CAM PROJECT WATER COOLER</vt:lpstr>
      <vt:lpstr>WATER COOLER </vt:lpstr>
      <vt:lpstr>PowerPoint Presentation</vt:lpstr>
      <vt:lpstr>Crucial components of a water cooler </vt:lpstr>
      <vt:lpstr>Condenser Coil</vt:lpstr>
      <vt:lpstr>Compressor</vt:lpstr>
      <vt:lpstr>Fan</vt:lpstr>
      <vt:lpstr>Float Ball</vt:lpstr>
      <vt:lpstr>Motor</vt:lpstr>
      <vt:lpstr>Thermostat</vt:lpstr>
      <vt:lpstr>PowerPoint Presentation</vt:lpstr>
      <vt:lpstr>Capillary Tube</vt:lpstr>
      <vt:lpstr>Specifications of sheet metal used </vt:lpstr>
      <vt:lpstr>Manufacturing of Structural Parts </vt:lpstr>
      <vt:lpstr>Working and Refrigeration Process</vt:lpstr>
      <vt:lpstr>PowerPoint Presentation</vt:lpstr>
      <vt:lpstr>CAD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Hasan Fayaz</dc:creator>
  <cp:lastModifiedBy>Hasan Fayaz</cp:lastModifiedBy>
  <cp:revision>13</cp:revision>
  <dcterms:created xsi:type="dcterms:W3CDTF">2017-11-10T14:11:02Z</dcterms:created>
  <dcterms:modified xsi:type="dcterms:W3CDTF">2017-11-10T17:25:35Z</dcterms:modified>
</cp:coreProperties>
</file>